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NJxSovPQoAh1UmkNbF3FfcloXC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5BF31F8-1FF1-4587-8BA9-A03FDB98F21C}">
  <a:tblStyle styleId="{35BF31F8-1FF1-4587-8BA9-A03FDB98F21C}"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71" name="Google Shape;171;p10: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03" name="Google Shape;103;p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endParaRPr>
          </a:p>
          <a:p>
            <a:pPr marL="0" lvl="0" indent="0" algn="l" rtl="0">
              <a:spcBef>
                <a:spcPts val="0"/>
              </a:spcBef>
              <a:spcAft>
                <a:spcPts val="0"/>
              </a:spcAft>
              <a:buNone/>
            </a:pPr>
            <a:endParaRPr/>
          </a:p>
        </p:txBody>
      </p:sp>
      <p:sp>
        <p:nvSpPr>
          <p:cNvPr id="111" name="Google Shape;111;p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a:solidFill>
                <a:schemeClr val="dk1"/>
              </a:solidFill>
            </a:endParaRPr>
          </a:p>
          <a:p>
            <a:pPr marL="0" lvl="0" indent="0" algn="l" rtl="0">
              <a:spcBef>
                <a:spcPts val="0"/>
              </a:spcBef>
              <a:spcAft>
                <a:spcPts val="0"/>
              </a:spcAft>
              <a:buNone/>
            </a:pPr>
            <a:endParaRPr/>
          </a:p>
        </p:txBody>
      </p:sp>
      <p:sp>
        <p:nvSpPr>
          <p:cNvPr id="125" name="Google Shape;125;p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39" name="Google Shape;139;p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7: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6" name="Google Shape;146;p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4" name="Google Shape;154;p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3" name="Google Shape;163;p9: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1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833019" y="-1623218"/>
            <a:ext cx="452596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285038" y="1828802"/>
            <a:ext cx="5851525" cy="27432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697038" y="-812799"/>
            <a:ext cx="5851525"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4"/>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5"/>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5"/>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6"/>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
          <p:cNvSpPr>
            <a:spLocks noGrp="1"/>
          </p:cNvSpPr>
          <p:nvPr>
            <p:ph type="pic" idx="2"/>
          </p:nvPr>
        </p:nvSpPr>
        <p:spPr>
          <a:xfrm>
            <a:off x="2389717" y="612775"/>
            <a:ext cx="7315200" cy="4114800"/>
          </a:xfrm>
          <a:prstGeom prst="rect">
            <a:avLst/>
          </a:prstGeom>
          <a:noFill/>
          <a:ln>
            <a:noFill/>
          </a:ln>
        </p:spPr>
      </p:sp>
      <p:sp>
        <p:nvSpPr>
          <p:cNvPr id="68" name="Google Shape;68;p20"/>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2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31000">
              <a:srgbClr val="FFFFFF"/>
            </a:gs>
            <a:gs pos="100000">
              <a:srgbClr val="FBE647"/>
            </a:gs>
          </a:gsLst>
          <a:path path="circle">
            <a:fillToRect r="100000" b="100000"/>
          </a:path>
          <a:tileRect l="-100000" t="-100000"/>
        </a:gra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forms.gle/aqEGk2mZpVjZHxJE7"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orms.gle/aqEGk2mZpVjZHxJE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forms.gle/aqEGk2mZpVjZHxJE7"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forms.gle/aqEGk2mZpVjZHxJE7" TargetMode="External"/><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hyperlink" Target="https://forms.gle/aqEGk2mZpVjZHxJE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5.gif"/><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hyperlink" Target="https://forms.gle/aqEGk2mZpVjZHxJE7"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orms.gle/aqEGk2mZpVjZHxJE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forms.gle/aqEGk2mZpVjZHxJE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forms.gle/aqEGk2mZpVjZHxJE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735497" y="2506664"/>
            <a:ext cx="10883346"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3200"/>
              <a:buFont typeface="Arial"/>
              <a:buNone/>
            </a:pPr>
            <a:r>
              <a:rPr lang="en-US" sz="3200" b="1">
                <a:latin typeface="Arial"/>
                <a:ea typeface="Arial"/>
                <a:cs typeface="Arial"/>
                <a:sym typeface="Arial"/>
              </a:rPr>
              <a:t>WASHINGTON COUNTY</a:t>
            </a:r>
            <a:br>
              <a:rPr lang="en-US" sz="3200" b="1">
                <a:latin typeface="Arial"/>
                <a:ea typeface="Arial"/>
                <a:cs typeface="Arial"/>
                <a:sym typeface="Arial"/>
              </a:rPr>
            </a:br>
            <a:r>
              <a:rPr lang="en-US" sz="3200" b="1">
                <a:latin typeface="Arial"/>
                <a:ea typeface="Arial"/>
                <a:cs typeface="Arial"/>
                <a:sym typeface="Arial"/>
              </a:rPr>
              <a:t>HAZARD MITIGATION PLAN UPDATE</a:t>
            </a:r>
            <a:endParaRPr/>
          </a:p>
        </p:txBody>
      </p:sp>
      <p:sp>
        <p:nvSpPr>
          <p:cNvPr id="90" name="Google Shape;90;p1"/>
          <p:cNvSpPr txBox="1">
            <a:spLocks noGrp="1"/>
          </p:cNvSpPr>
          <p:nvPr>
            <p:ph type="subTitle" idx="1"/>
          </p:nvPr>
        </p:nvSpPr>
        <p:spPr>
          <a:xfrm>
            <a:off x="1828800" y="4262438"/>
            <a:ext cx="85344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400"/>
              <a:buNone/>
            </a:pPr>
            <a:r>
              <a:rPr lang="en-US" sz="2400" i="1">
                <a:latin typeface="Arial"/>
                <a:ea typeface="Arial"/>
                <a:cs typeface="Arial"/>
                <a:sym typeface="Arial"/>
              </a:rPr>
              <a:t>Public Meeting</a:t>
            </a:r>
            <a:endParaRPr/>
          </a:p>
          <a:p>
            <a:pPr marL="0" lvl="0" indent="0" algn="ctr" rtl="0">
              <a:spcBef>
                <a:spcPts val="480"/>
              </a:spcBef>
              <a:spcAft>
                <a:spcPts val="0"/>
              </a:spcAft>
              <a:buClr>
                <a:srgbClr val="888888"/>
              </a:buClr>
              <a:buSzPts val="2400"/>
              <a:buNone/>
            </a:pPr>
            <a:r>
              <a:rPr lang="en-US" sz="2400" i="1">
                <a:latin typeface="Arial"/>
                <a:ea typeface="Arial"/>
                <a:cs typeface="Arial"/>
                <a:sym typeface="Arial"/>
              </a:rPr>
              <a:t>January 19, 2023 ~ 5:00 p.m.</a:t>
            </a:r>
            <a:endParaRPr/>
          </a:p>
        </p:txBody>
      </p:sp>
      <p:pic>
        <p:nvPicPr>
          <p:cNvPr id="91" name="Google Shape;91;p1"/>
          <p:cNvPicPr preferRelativeResize="0"/>
          <p:nvPr/>
        </p:nvPicPr>
        <p:blipFill rotWithShape="1">
          <a:blip r:embed="rId4">
            <a:alphaModFix/>
          </a:blip>
          <a:srcRect/>
          <a:stretch/>
        </p:blipFill>
        <p:spPr>
          <a:xfrm>
            <a:off x="765774" y="554391"/>
            <a:ext cx="1714500" cy="20383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Calibri"/>
              <a:buNone/>
            </a:pPr>
            <a:r>
              <a:rPr lang="en-US" sz="2800" b="1"/>
              <a:t>ADJOURNMENT</a:t>
            </a:r>
            <a:endParaRPr/>
          </a:p>
        </p:txBody>
      </p:sp>
      <p:sp>
        <p:nvSpPr>
          <p:cNvPr id="174" name="Google Shape;174;p10"/>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Arial"/>
              <a:buNone/>
            </a:pPr>
            <a:r>
              <a:rPr lang="en-US" sz="2800" b="1">
                <a:latin typeface="Arial"/>
                <a:ea typeface="Arial"/>
                <a:cs typeface="Arial"/>
                <a:sym typeface="Arial"/>
              </a:rPr>
              <a:t>AGENDA</a:t>
            </a:r>
            <a:endParaRPr/>
          </a:p>
        </p:txBody>
      </p:sp>
      <p:sp>
        <p:nvSpPr>
          <p:cNvPr id="98" name="Google Shape;98;p2"/>
          <p:cNvSpPr txBox="1">
            <a:spLocks noGrp="1"/>
          </p:cNvSpPr>
          <p:nvPr>
            <p:ph type="body" idx="1"/>
          </p:nvPr>
        </p:nvSpPr>
        <p:spPr>
          <a:xfrm>
            <a:off x="737755" y="1295400"/>
            <a:ext cx="10681853" cy="5287962"/>
          </a:xfrm>
          <a:prstGeom prst="rect">
            <a:avLst/>
          </a:prstGeom>
          <a:noFill/>
          <a:ln>
            <a:noFill/>
          </a:ln>
        </p:spPr>
        <p:txBody>
          <a:bodyPr spcFirstLastPara="1" wrap="square" lIns="91425" tIns="45700" rIns="91425" bIns="45700" anchor="t" anchorCtr="0">
            <a:normAutofit/>
          </a:bodyPr>
          <a:lstStyle/>
          <a:p>
            <a:pPr marL="457200" lvl="0" indent="-457200" algn="l" rtl="0">
              <a:spcBef>
                <a:spcPts val="0"/>
              </a:spcBef>
              <a:spcAft>
                <a:spcPts val="0"/>
              </a:spcAft>
              <a:buClr>
                <a:schemeClr val="dk1"/>
              </a:buClr>
              <a:buSzPts val="2400"/>
              <a:buFont typeface="Calibri"/>
              <a:buAutoNum type="arabicPeriod"/>
            </a:pPr>
            <a:r>
              <a:rPr lang="en-US" sz="2400">
                <a:latin typeface="Arial"/>
                <a:ea typeface="Arial"/>
                <a:cs typeface="Arial"/>
                <a:sym typeface="Arial"/>
              </a:rPr>
              <a:t>Welcome &amp; Introductions</a:t>
            </a:r>
            <a:endParaRPr/>
          </a:p>
          <a:p>
            <a:pPr marL="457200" lvl="0" indent="-457200" algn="l" rtl="0">
              <a:spcBef>
                <a:spcPts val="480"/>
              </a:spcBef>
              <a:spcAft>
                <a:spcPts val="0"/>
              </a:spcAft>
              <a:buClr>
                <a:schemeClr val="dk1"/>
              </a:buClr>
              <a:buSzPts val="2400"/>
              <a:buFont typeface="Calibri"/>
              <a:buAutoNum type="arabicPeriod"/>
            </a:pPr>
            <a:r>
              <a:rPr lang="en-US" sz="2400">
                <a:latin typeface="Arial"/>
                <a:ea typeface="Arial"/>
                <a:cs typeface="Arial"/>
                <a:sym typeface="Arial"/>
              </a:rPr>
              <a:t>What is a hazard mitigation plan?</a:t>
            </a:r>
            <a:endParaRPr/>
          </a:p>
          <a:p>
            <a:pPr marL="457200" lvl="0" indent="-457200" algn="l" rtl="0">
              <a:spcBef>
                <a:spcPts val="480"/>
              </a:spcBef>
              <a:spcAft>
                <a:spcPts val="0"/>
              </a:spcAft>
              <a:buClr>
                <a:schemeClr val="dk1"/>
              </a:buClr>
              <a:buSzPts val="2400"/>
              <a:buFont typeface="Calibri"/>
              <a:buAutoNum type="arabicPeriod"/>
            </a:pPr>
            <a:r>
              <a:rPr lang="en-US" sz="2400">
                <a:latin typeface="Arial"/>
                <a:ea typeface="Arial"/>
                <a:cs typeface="Arial"/>
                <a:sym typeface="Arial"/>
              </a:rPr>
              <a:t>Hazards/Risks</a:t>
            </a:r>
            <a:endParaRPr/>
          </a:p>
          <a:p>
            <a:pPr marL="457200" lvl="0" indent="-457200" algn="l" rtl="0">
              <a:spcBef>
                <a:spcPts val="480"/>
              </a:spcBef>
              <a:spcAft>
                <a:spcPts val="0"/>
              </a:spcAft>
              <a:buClr>
                <a:schemeClr val="dk1"/>
              </a:buClr>
              <a:buSzPts val="2400"/>
              <a:buFont typeface="Calibri"/>
              <a:buAutoNum type="arabicPeriod"/>
            </a:pPr>
            <a:r>
              <a:rPr lang="en-US" sz="2400">
                <a:latin typeface="Arial"/>
                <a:ea typeface="Arial"/>
                <a:cs typeface="Arial"/>
                <a:sym typeface="Arial"/>
              </a:rPr>
              <a:t>Project Types</a:t>
            </a:r>
            <a:endParaRPr/>
          </a:p>
          <a:p>
            <a:pPr marL="457200" lvl="0" indent="-457200" algn="l" rtl="0">
              <a:spcBef>
                <a:spcPts val="480"/>
              </a:spcBef>
              <a:spcAft>
                <a:spcPts val="0"/>
              </a:spcAft>
              <a:buClr>
                <a:schemeClr val="dk1"/>
              </a:buClr>
              <a:buSzPts val="2400"/>
              <a:buFont typeface="Calibri"/>
              <a:buAutoNum type="arabicPeriod"/>
            </a:pPr>
            <a:r>
              <a:rPr lang="en-US" sz="2400">
                <a:latin typeface="Arial"/>
                <a:ea typeface="Arial"/>
                <a:cs typeface="Arial"/>
                <a:sym typeface="Arial"/>
              </a:rPr>
              <a:t>Q&amp;A</a:t>
            </a:r>
            <a:endParaRPr/>
          </a:p>
        </p:txBody>
      </p:sp>
      <p:sp>
        <p:nvSpPr>
          <p:cNvPr id="99" name="Google Shape;99;p2"/>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dk1"/>
                </a:solidFill>
                <a:latin typeface="Arial"/>
                <a:ea typeface="Arial"/>
                <a:cs typeface="Arial"/>
                <a:sym typeface="Arial"/>
              </a:rPr>
              <a:t>Public Survey Link: </a:t>
            </a:r>
            <a:r>
              <a:rPr lang="en-US" sz="1800" b="0" i="0" u="sng" strike="noStrike" cap="none">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https://forms.gle/aqEGk2mZpVjZHxJE7</a:t>
            </a:r>
            <a:r>
              <a:rPr lang="en-US" sz="1800" b="0" i="0" u="none" strike="noStrike" cap="none">
                <a:solidFill>
                  <a:schemeClr val="dk1"/>
                </a:solidFill>
                <a:latin typeface="Arial"/>
                <a:ea typeface="Arial"/>
                <a:cs typeface="Arial"/>
                <a:sym typeface="Arial"/>
              </a:rPr>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descr="C:\Users\aheimberger\AppData\Local\Microsoft\Windows\Temporary Internet Files\Content.IE5\1HOLITCG\Handshake_icon_GREEN-BLUE.svg[1].png"/>
          <p:cNvPicPr preferRelativeResize="0"/>
          <p:nvPr/>
        </p:nvPicPr>
        <p:blipFill rotWithShape="1">
          <a:blip r:embed="rId3">
            <a:alphaModFix/>
          </a:blip>
          <a:srcRect l="1613" t="15556" r="1612" b="17360"/>
          <a:stretch/>
        </p:blipFill>
        <p:spPr>
          <a:xfrm>
            <a:off x="1524000" y="1447801"/>
            <a:ext cx="9144000" cy="4600575"/>
          </a:xfrm>
          <a:prstGeom prst="rect">
            <a:avLst/>
          </a:prstGeom>
          <a:noFill/>
          <a:ln>
            <a:noFill/>
          </a:ln>
        </p:spPr>
      </p:pic>
      <p:sp>
        <p:nvSpPr>
          <p:cNvPr id="106" name="Google Shape;106;p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Arial"/>
              <a:buNone/>
            </a:pPr>
            <a:r>
              <a:rPr lang="en-US" sz="2800" b="1">
                <a:latin typeface="Arial"/>
                <a:ea typeface="Arial"/>
                <a:cs typeface="Arial"/>
                <a:sym typeface="Arial"/>
              </a:rPr>
              <a:t>WELCOME AND INTRODUCTIONS </a:t>
            </a:r>
            <a:endParaRPr/>
          </a:p>
        </p:txBody>
      </p:sp>
      <p:sp>
        <p:nvSpPr>
          <p:cNvPr id="107" name="Google Shape;107;p3"/>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subTitle" idx="1"/>
          </p:nvPr>
        </p:nvSpPr>
        <p:spPr>
          <a:xfrm>
            <a:off x="5254489" y="1606825"/>
            <a:ext cx="5184913" cy="3452191"/>
          </a:xfrm>
          <a:prstGeom prst="rect">
            <a:avLst/>
          </a:prstGeom>
          <a:noFill/>
          <a:ln>
            <a:noFill/>
          </a:ln>
        </p:spPr>
        <p:txBody>
          <a:bodyPr spcFirstLastPara="1" wrap="square" lIns="91425" tIns="45700" rIns="91425" bIns="45700" anchor="ctr" anchorCtr="0">
            <a:normAutofit fontScale="92500" lnSpcReduction="10000"/>
          </a:bodyPr>
          <a:lstStyle/>
          <a:p>
            <a:pPr marL="0" lvl="0" indent="0" algn="l" rtl="0">
              <a:spcBef>
                <a:spcPts val="0"/>
              </a:spcBef>
              <a:spcAft>
                <a:spcPts val="0"/>
              </a:spcAft>
              <a:buClr>
                <a:schemeClr val="dk1"/>
              </a:buClr>
              <a:buSzPct val="100000"/>
              <a:buNone/>
            </a:pPr>
            <a:r>
              <a:rPr lang="en-US" sz="2600">
                <a:solidFill>
                  <a:schemeClr val="dk1"/>
                </a:solidFill>
                <a:latin typeface="Arial"/>
                <a:ea typeface="Arial"/>
                <a:cs typeface="Arial"/>
                <a:sym typeface="Arial"/>
              </a:rPr>
              <a:t>Federal Emergency Management Agency (FEMA) – Region III</a:t>
            </a:r>
            <a:endParaRPr/>
          </a:p>
          <a:p>
            <a:pPr marL="342900" lvl="0" indent="-342900" algn="l" rtl="0">
              <a:spcBef>
                <a:spcPts val="481"/>
              </a:spcBef>
              <a:spcAft>
                <a:spcPts val="0"/>
              </a:spcAft>
              <a:buClr>
                <a:schemeClr val="dk1"/>
              </a:buClr>
              <a:buSzPct val="100000"/>
              <a:buFont typeface="Arial"/>
              <a:buChar char="•"/>
            </a:pPr>
            <a:r>
              <a:rPr lang="en-US" sz="2600">
                <a:solidFill>
                  <a:schemeClr val="dk1"/>
                </a:solidFill>
                <a:latin typeface="Arial"/>
                <a:ea typeface="Arial"/>
                <a:cs typeface="Arial"/>
                <a:sym typeface="Arial"/>
              </a:rPr>
              <a:t>Oversees the hazard mitigation process at the local, regional, state, and national levels</a:t>
            </a:r>
            <a:endParaRPr/>
          </a:p>
          <a:p>
            <a:pPr marL="342900" lvl="0" indent="-342900" algn="l" rtl="0">
              <a:spcBef>
                <a:spcPts val="481"/>
              </a:spcBef>
              <a:spcAft>
                <a:spcPts val="0"/>
              </a:spcAft>
              <a:buClr>
                <a:schemeClr val="dk1"/>
              </a:buClr>
              <a:buSzPct val="100000"/>
              <a:buFont typeface="Arial"/>
              <a:buChar char="•"/>
            </a:pPr>
            <a:r>
              <a:rPr lang="en-US" sz="2600">
                <a:solidFill>
                  <a:schemeClr val="dk1"/>
                </a:solidFill>
                <a:latin typeface="Arial"/>
                <a:ea typeface="Arial"/>
                <a:cs typeface="Arial"/>
                <a:sym typeface="Arial"/>
              </a:rPr>
              <a:t>Defines mitigation as, “the effort to reduce loss of life and property by lessening the impact of disasters” (FEMA.gov, 2016)</a:t>
            </a:r>
            <a:endParaRPr/>
          </a:p>
          <a:p>
            <a:pPr marL="0" lvl="0" indent="0" algn="just" rtl="0">
              <a:spcBef>
                <a:spcPts val="370"/>
              </a:spcBef>
              <a:spcAft>
                <a:spcPts val="0"/>
              </a:spcAft>
              <a:buClr>
                <a:srgbClr val="888888"/>
              </a:buClr>
              <a:buSzPct val="100000"/>
              <a:buNone/>
            </a:pPr>
            <a:endParaRPr sz="2000">
              <a:solidFill>
                <a:schemeClr val="dk1"/>
              </a:solidFill>
            </a:endParaRPr>
          </a:p>
        </p:txBody>
      </p:sp>
      <p:sp>
        <p:nvSpPr>
          <p:cNvPr id="114" name="Google Shape;114;p4"/>
          <p:cNvSpPr txBox="1"/>
          <p:nvPr/>
        </p:nvSpPr>
        <p:spPr>
          <a:xfrm>
            <a:off x="1981200" y="274638"/>
            <a:ext cx="8229600" cy="715962"/>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2800"/>
              <a:buFont typeface="Arial"/>
              <a:buNone/>
            </a:pPr>
            <a:r>
              <a:rPr lang="en-US" sz="2800" b="1">
                <a:solidFill>
                  <a:schemeClr val="dk1"/>
                </a:solidFill>
                <a:latin typeface="Arial"/>
                <a:ea typeface="Arial"/>
                <a:cs typeface="Arial"/>
                <a:sym typeface="Arial"/>
              </a:rPr>
              <a:t>WHAT IS HAZARD MITIGATION?</a:t>
            </a:r>
            <a:endParaRPr/>
          </a:p>
        </p:txBody>
      </p:sp>
      <p:pic>
        <p:nvPicPr>
          <p:cNvPr id="115" name="Google Shape;115;p4"/>
          <p:cNvPicPr preferRelativeResize="0"/>
          <p:nvPr/>
        </p:nvPicPr>
        <p:blipFill rotWithShape="1">
          <a:blip r:embed="rId3">
            <a:alphaModFix/>
          </a:blip>
          <a:srcRect/>
          <a:stretch/>
        </p:blipFill>
        <p:spPr>
          <a:xfrm>
            <a:off x="1043610" y="1131404"/>
            <a:ext cx="3452191" cy="3452191"/>
          </a:xfrm>
          <a:prstGeom prst="rect">
            <a:avLst/>
          </a:prstGeom>
          <a:noFill/>
          <a:ln>
            <a:noFill/>
          </a:ln>
        </p:spPr>
      </p:pic>
      <p:sp>
        <p:nvSpPr>
          <p:cNvPr id="116" name="Google Shape;116;p4"/>
          <p:cNvSpPr/>
          <p:nvPr/>
        </p:nvSpPr>
        <p:spPr>
          <a:xfrm>
            <a:off x="1524000" y="5085109"/>
            <a:ext cx="9144000" cy="1069848"/>
          </a:xfrm>
          <a:prstGeom prst="rect">
            <a:avLst/>
          </a:prstGeom>
          <a:solidFill>
            <a:srgbClr val="C00000"/>
          </a:solid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17" name="Google Shape;117;p4" descr="\\SOTERIA\Company\Projects\0547 - Washington HMP\Resources\Meetings\Public Meeting\Tornado_warning.gif"/>
          <p:cNvPicPr preferRelativeResize="0"/>
          <p:nvPr/>
        </p:nvPicPr>
        <p:blipFill rotWithShape="1">
          <a:blip r:embed="rId4">
            <a:alphaModFix/>
          </a:blip>
          <a:srcRect/>
          <a:stretch/>
        </p:blipFill>
        <p:spPr>
          <a:xfrm>
            <a:off x="2213114" y="5166603"/>
            <a:ext cx="914400" cy="914400"/>
          </a:xfrm>
          <a:prstGeom prst="rect">
            <a:avLst/>
          </a:prstGeom>
          <a:noFill/>
          <a:ln>
            <a:noFill/>
          </a:ln>
        </p:spPr>
      </p:pic>
      <p:pic>
        <p:nvPicPr>
          <p:cNvPr id="118" name="Google Shape;118;p4" descr="\\SOTERIA\Company\Projects\0547 - Washington HMP\Resources\Meetings\Public Meeting\h0us3s-Signs-Hazard-Warning-2.png"/>
          <p:cNvPicPr preferRelativeResize="0"/>
          <p:nvPr/>
        </p:nvPicPr>
        <p:blipFill rotWithShape="1">
          <a:blip r:embed="rId5">
            <a:alphaModFix/>
          </a:blip>
          <a:srcRect/>
          <a:stretch/>
        </p:blipFill>
        <p:spPr>
          <a:xfrm>
            <a:off x="8690113" y="5186628"/>
            <a:ext cx="914400" cy="805254"/>
          </a:xfrm>
          <a:prstGeom prst="rect">
            <a:avLst/>
          </a:prstGeom>
          <a:noFill/>
          <a:ln>
            <a:noFill/>
          </a:ln>
        </p:spPr>
      </p:pic>
      <p:pic>
        <p:nvPicPr>
          <p:cNvPr id="119" name="Google Shape;119;p4" descr="\\SOTERIA\Company\Projects\0547 - Washington HMP\Resources\Meetings\Public Meeting\earthquake.png"/>
          <p:cNvPicPr preferRelativeResize="0"/>
          <p:nvPr/>
        </p:nvPicPr>
        <p:blipFill rotWithShape="1">
          <a:blip r:embed="rId6">
            <a:alphaModFix/>
          </a:blip>
          <a:srcRect/>
          <a:stretch/>
        </p:blipFill>
        <p:spPr>
          <a:xfrm>
            <a:off x="6414802" y="5187632"/>
            <a:ext cx="914400" cy="914400"/>
          </a:xfrm>
          <a:prstGeom prst="rect">
            <a:avLst/>
          </a:prstGeom>
          <a:noFill/>
          <a:ln>
            <a:noFill/>
          </a:ln>
        </p:spPr>
      </p:pic>
      <p:pic>
        <p:nvPicPr>
          <p:cNvPr id="120" name="Google Shape;120;p4" descr="\\SOTERIA\Company\Projects\0547 - Washington HMP\Resources\Meetings\Public Meeting\radiation-haz.png"/>
          <p:cNvPicPr preferRelativeResize="0"/>
          <p:nvPr/>
        </p:nvPicPr>
        <p:blipFill rotWithShape="1">
          <a:blip r:embed="rId7">
            <a:alphaModFix/>
          </a:blip>
          <a:srcRect/>
          <a:stretch/>
        </p:blipFill>
        <p:spPr>
          <a:xfrm>
            <a:off x="4346714" y="5179350"/>
            <a:ext cx="914400" cy="914400"/>
          </a:xfrm>
          <a:prstGeom prst="rect">
            <a:avLst/>
          </a:prstGeom>
          <a:noFill/>
          <a:ln>
            <a:noFill/>
          </a:ln>
        </p:spPr>
      </p:pic>
      <p:sp>
        <p:nvSpPr>
          <p:cNvPr id="121" name="Google Shape;121;p4"/>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8">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5"/>
          <p:cNvSpPr txBox="1">
            <a:spLocks noGrp="1"/>
          </p:cNvSpPr>
          <p:nvPr>
            <p:ph type="subTitle" idx="1"/>
          </p:nvPr>
        </p:nvSpPr>
        <p:spPr>
          <a:xfrm>
            <a:off x="5254489" y="1606825"/>
            <a:ext cx="5184913" cy="327737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2400"/>
              <a:buNone/>
            </a:pPr>
            <a:r>
              <a:rPr lang="en-US" sz="2400">
                <a:solidFill>
                  <a:schemeClr val="dk1"/>
                </a:solidFill>
                <a:latin typeface="Arial"/>
                <a:ea typeface="Arial"/>
                <a:cs typeface="Arial"/>
                <a:sym typeface="Arial"/>
              </a:rPr>
              <a:t>Maryland Department of Emergency Management</a:t>
            </a:r>
            <a:endParaRPr/>
          </a:p>
          <a:p>
            <a:pPr marL="342900" lvl="0" indent="-342900" algn="l" rtl="0">
              <a:spcBef>
                <a:spcPts val="480"/>
              </a:spcBef>
              <a:spcAft>
                <a:spcPts val="0"/>
              </a:spcAft>
              <a:buClr>
                <a:schemeClr val="dk1"/>
              </a:buClr>
              <a:buSzPts val="2400"/>
              <a:buFont typeface="Arial"/>
              <a:buChar char="•"/>
            </a:pPr>
            <a:r>
              <a:rPr lang="en-US" sz="2400">
                <a:solidFill>
                  <a:schemeClr val="dk1"/>
                </a:solidFill>
                <a:latin typeface="Arial"/>
                <a:ea typeface="Arial"/>
                <a:cs typeface="Arial"/>
                <a:sym typeface="Arial"/>
              </a:rPr>
              <a:t>Oversees the hazard mitigation process at the state levels</a:t>
            </a:r>
            <a:endParaRPr/>
          </a:p>
          <a:p>
            <a:pPr marL="342900" lvl="0" indent="-342900" algn="l" rtl="0">
              <a:spcBef>
                <a:spcPts val="480"/>
              </a:spcBef>
              <a:spcAft>
                <a:spcPts val="0"/>
              </a:spcAft>
              <a:buClr>
                <a:schemeClr val="dk1"/>
              </a:buClr>
              <a:buSzPts val="2400"/>
              <a:buFont typeface="Arial"/>
              <a:buChar char="•"/>
            </a:pPr>
            <a:r>
              <a:rPr lang="en-US" sz="2400">
                <a:solidFill>
                  <a:schemeClr val="dk1"/>
                </a:solidFill>
                <a:latin typeface="Arial"/>
                <a:ea typeface="Arial"/>
                <a:cs typeface="Arial"/>
                <a:sym typeface="Arial"/>
              </a:rPr>
              <a:t>Ensure jurisdictional participation</a:t>
            </a:r>
            <a:endParaRPr/>
          </a:p>
          <a:p>
            <a:pPr marL="342900" lvl="0" indent="-342900" algn="l" rtl="0">
              <a:spcBef>
                <a:spcPts val="480"/>
              </a:spcBef>
              <a:spcAft>
                <a:spcPts val="0"/>
              </a:spcAft>
              <a:buClr>
                <a:schemeClr val="dk1"/>
              </a:buClr>
              <a:buSzPts val="2400"/>
              <a:buFont typeface="Arial"/>
              <a:buChar char="•"/>
            </a:pPr>
            <a:r>
              <a:rPr lang="en-US" sz="2400">
                <a:solidFill>
                  <a:schemeClr val="dk1"/>
                </a:solidFill>
                <a:latin typeface="Arial"/>
                <a:ea typeface="Arial"/>
                <a:cs typeface="Arial"/>
                <a:sym typeface="Arial"/>
              </a:rPr>
              <a:t>Ensure alignment with state project and funding strategies</a:t>
            </a:r>
            <a:endParaRPr/>
          </a:p>
          <a:p>
            <a:pPr marL="0" lvl="0" indent="0" algn="just" rtl="0">
              <a:spcBef>
                <a:spcPts val="400"/>
              </a:spcBef>
              <a:spcAft>
                <a:spcPts val="0"/>
              </a:spcAft>
              <a:buClr>
                <a:srgbClr val="888888"/>
              </a:buClr>
              <a:buSzPts val="2000"/>
              <a:buNone/>
            </a:pPr>
            <a:endParaRPr sz="2000">
              <a:solidFill>
                <a:schemeClr val="dk1"/>
              </a:solidFill>
            </a:endParaRPr>
          </a:p>
        </p:txBody>
      </p:sp>
      <p:sp>
        <p:nvSpPr>
          <p:cNvPr id="128" name="Google Shape;128;p5"/>
          <p:cNvSpPr txBox="1"/>
          <p:nvPr/>
        </p:nvSpPr>
        <p:spPr>
          <a:xfrm>
            <a:off x="1981200" y="274638"/>
            <a:ext cx="8229600" cy="715962"/>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2800"/>
              <a:buFont typeface="Arial"/>
              <a:buNone/>
            </a:pPr>
            <a:r>
              <a:rPr lang="en-US" sz="2800" b="1">
                <a:solidFill>
                  <a:schemeClr val="dk1"/>
                </a:solidFill>
                <a:latin typeface="Arial"/>
                <a:ea typeface="Arial"/>
                <a:cs typeface="Arial"/>
                <a:sym typeface="Arial"/>
              </a:rPr>
              <a:t>WHAT IS HAZARD MITIGATION?</a:t>
            </a:r>
            <a:endParaRPr/>
          </a:p>
        </p:txBody>
      </p:sp>
      <p:sp>
        <p:nvSpPr>
          <p:cNvPr id="129" name="Google Shape;129;p5"/>
          <p:cNvSpPr/>
          <p:nvPr/>
        </p:nvSpPr>
        <p:spPr>
          <a:xfrm>
            <a:off x="1524000" y="5042452"/>
            <a:ext cx="9144000" cy="1070065"/>
          </a:xfrm>
          <a:prstGeom prst="rect">
            <a:avLst/>
          </a:prstGeom>
          <a:solidFill>
            <a:srgbClr val="C00000"/>
          </a:solid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30" name="Google Shape;130;p5" descr="Image result for flood warning sign"/>
          <p:cNvPicPr preferRelativeResize="0"/>
          <p:nvPr/>
        </p:nvPicPr>
        <p:blipFill rotWithShape="1">
          <a:blip r:embed="rId3">
            <a:alphaModFix/>
          </a:blip>
          <a:srcRect/>
          <a:stretch/>
        </p:blipFill>
        <p:spPr>
          <a:xfrm>
            <a:off x="5844733" y="5118332"/>
            <a:ext cx="927092" cy="932331"/>
          </a:xfrm>
          <a:prstGeom prst="rect">
            <a:avLst/>
          </a:prstGeom>
          <a:noFill/>
          <a:ln>
            <a:noFill/>
          </a:ln>
        </p:spPr>
      </p:pic>
      <p:pic>
        <p:nvPicPr>
          <p:cNvPr id="131" name="Google Shape;131;p5" descr="Image result for dam warning sign"/>
          <p:cNvPicPr preferRelativeResize="0"/>
          <p:nvPr/>
        </p:nvPicPr>
        <p:blipFill rotWithShape="1">
          <a:blip r:embed="rId4">
            <a:alphaModFix/>
          </a:blip>
          <a:srcRect/>
          <a:stretch/>
        </p:blipFill>
        <p:spPr>
          <a:xfrm>
            <a:off x="8237103" y="5146512"/>
            <a:ext cx="927092" cy="927093"/>
          </a:xfrm>
          <a:prstGeom prst="rect">
            <a:avLst/>
          </a:prstGeom>
          <a:noFill/>
          <a:ln>
            <a:noFill/>
          </a:ln>
        </p:spPr>
      </p:pic>
      <p:pic>
        <p:nvPicPr>
          <p:cNvPr id="132" name="Google Shape;132;p5" descr="\\SOTERIA\Company\Projects\0547 - Washington HMP\Resources\Meetings\Public Meeting\Tornado_warning.gif"/>
          <p:cNvPicPr preferRelativeResize="0"/>
          <p:nvPr/>
        </p:nvPicPr>
        <p:blipFill rotWithShape="1">
          <a:blip r:embed="rId5">
            <a:alphaModFix/>
          </a:blip>
          <a:srcRect/>
          <a:stretch/>
        </p:blipFill>
        <p:spPr>
          <a:xfrm>
            <a:off x="3356386" y="5118333"/>
            <a:ext cx="910814" cy="910814"/>
          </a:xfrm>
          <a:prstGeom prst="rect">
            <a:avLst/>
          </a:prstGeom>
          <a:noFill/>
          <a:ln>
            <a:noFill/>
          </a:ln>
        </p:spPr>
      </p:pic>
      <p:grpSp>
        <p:nvGrpSpPr>
          <p:cNvPr id="133" name="Google Shape;133;p5"/>
          <p:cNvGrpSpPr/>
          <p:nvPr/>
        </p:nvGrpSpPr>
        <p:grpSpPr>
          <a:xfrm>
            <a:off x="1752598" y="2005652"/>
            <a:ext cx="2172202" cy="2021747"/>
            <a:chOff x="1644241" y="1946245"/>
            <a:chExt cx="2172202" cy="2021747"/>
          </a:xfrm>
        </p:grpSpPr>
        <p:pic>
          <p:nvPicPr>
            <p:cNvPr id="134" name="Google Shape;134;p5"/>
            <p:cNvPicPr preferRelativeResize="0"/>
            <p:nvPr/>
          </p:nvPicPr>
          <p:blipFill rotWithShape="1">
            <a:blip r:embed="rId6">
              <a:alphaModFix/>
            </a:blip>
            <a:srcRect l="81743" t="32247" r="2363" b="40441"/>
            <a:stretch/>
          </p:blipFill>
          <p:spPr>
            <a:xfrm>
              <a:off x="1644241" y="1946245"/>
              <a:ext cx="2172202" cy="2021747"/>
            </a:xfrm>
            <a:prstGeom prst="rect">
              <a:avLst/>
            </a:prstGeom>
            <a:noFill/>
            <a:ln>
              <a:noFill/>
            </a:ln>
          </p:spPr>
        </p:pic>
        <p:sp>
          <p:nvSpPr>
            <p:cNvPr id="135" name="Google Shape;135;p5"/>
            <p:cNvSpPr txBox="1"/>
            <p:nvPr/>
          </p:nvSpPr>
          <p:spPr>
            <a:xfrm>
              <a:off x="1726636" y="3479913"/>
              <a:ext cx="200740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1">
                  <a:solidFill>
                    <a:srgbClr val="CC0000"/>
                  </a:solidFill>
                  <a:latin typeface="Calibri"/>
                  <a:ea typeface="Calibri"/>
                  <a:cs typeface="Calibri"/>
                  <a:sym typeface="Calibri"/>
                </a:rPr>
                <a:t>DEPARTMENT OF</a:t>
              </a:r>
              <a:endParaRPr/>
            </a:p>
            <a:p>
              <a:pPr marL="0" marR="0" lvl="0" indent="0" algn="ctr" rtl="0">
                <a:spcBef>
                  <a:spcPts val="0"/>
                </a:spcBef>
                <a:spcAft>
                  <a:spcPts val="0"/>
                </a:spcAft>
                <a:buNone/>
              </a:pPr>
              <a:r>
                <a:rPr lang="en-US" sz="1200" b="1">
                  <a:solidFill>
                    <a:srgbClr val="CC0000"/>
                  </a:solidFill>
                  <a:latin typeface="Calibri"/>
                  <a:ea typeface="Calibri"/>
                  <a:cs typeface="Calibri"/>
                  <a:sym typeface="Calibri"/>
                </a:rPr>
                <a:t>EMERGENCY MANAGEMENT</a:t>
              </a:r>
              <a:endParaRPr/>
            </a:p>
          </p:txBody>
        </p:sp>
      </p:grpSp>
      <p:sp>
        <p:nvSpPr>
          <p:cNvPr id="136" name="Google Shape;136;p5"/>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7">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6"/>
          <p:cNvSpPr txBox="1"/>
          <p:nvPr/>
        </p:nvSpPr>
        <p:spPr>
          <a:xfrm>
            <a:off x="1981200" y="274638"/>
            <a:ext cx="8229600" cy="715962"/>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2800"/>
              <a:buFont typeface="Arial"/>
              <a:buNone/>
            </a:pPr>
            <a:r>
              <a:rPr lang="en-US" sz="2800" b="1">
                <a:solidFill>
                  <a:schemeClr val="dk1"/>
                </a:solidFill>
                <a:latin typeface="Arial"/>
                <a:ea typeface="Arial"/>
                <a:cs typeface="Arial"/>
                <a:sym typeface="Arial"/>
              </a:rPr>
              <a:t>HAZARDS / RISKS</a:t>
            </a:r>
            <a:endParaRPr/>
          </a:p>
        </p:txBody>
      </p:sp>
      <p:graphicFrame>
        <p:nvGraphicFramePr>
          <p:cNvPr id="142" name="Google Shape;142;p6"/>
          <p:cNvGraphicFramePr/>
          <p:nvPr/>
        </p:nvGraphicFramePr>
        <p:xfrm>
          <a:off x="2032000" y="1661160"/>
          <a:ext cx="3000000" cy="3000000"/>
        </p:xfrm>
        <a:graphic>
          <a:graphicData uri="http://schemas.openxmlformats.org/drawingml/2006/table">
            <a:tbl>
              <a:tblPr firstRow="1" bandRow="1">
                <a:noFill/>
                <a:tableStyleId>{35BF31F8-1FF1-4587-8BA9-A03FDB98F21C}</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50">
                <a:tc>
                  <a:txBody>
                    <a:bodyPr/>
                    <a:lstStyle/>
                    <a:p>
                      <a:pPr marL="0" marR="0" lvl="0" indent="0" algn="ctr" rtl="0">
                        <a:spcBef>
                          <a:spcPts val="0"/>
                        </a:spcBef>
                        <a:spcAft>
                          <a:spcPts val="0"/>
                        </a:spcAft>
                        <a:buNone/>
                      </a:pPr>
                      <a:r>
                        <a:rPr lang="en-US" sz="2000" u="none" strike="noStrike" cap="none">
                          <a:latin typeface="Arial"/>
                          <a:ea typeface="Arial"/>
                          <a:cs typeface="Arial"/>
                          <a:sym typeface="Arial"/>
                        </a:rPr>
                        <a:t>Natural Hazards</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c>
                  <a:txBody>
                    <a:bodyPr/>
                    <a:lstStyle/>
                    <a:p>
                      <a:pPr marL="0" marR="0" lvl="0" indent="0" algn="ctr" rtl="0">
                        <a:spcBef>
                          <a:spcPts val="0"/>
                        </a:spcBef>
                        <a:spcAft>
                          <a:spcPts val="0"/>
                        </a:spcAft>
                        <a:buNone/>
                      </a:pPr>
                      <a:r>
                        <a:rPr lang="en-US" sz="2000" u="none" strike="noStrike" cap="none">
                          <a:latin typeface="Arial"/>
                          <a:ea typeface="Arial"/>
                          <a:cs typeface="Arial"/>
                          <a:sym typeface="Arial"/>
                        </a:rPr>
                        <a:t>Technological/Human-Caused Hazards</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extLst>
                  <a:ext uri="{0D108BD9-81ED-4DB2-BD59-A6C34878D82A}">
                    <a16:rowId xmlns:a16="http://schemas.microsoft.com/office/drawing/2014/main" val="10000"/>
                  </a:ext>
                </a:extLst>
              </a:tr>
              <a:tr h="370850">
                <a:tc>
                  <a:txBody>
                    <a:bodyPr/>
                    <a:lstStyle/>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Drought</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Extreme Temperatures</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Fire (Wildland)</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Flooding (Flash Flood and Riverine)</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Land Subsidence </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Reportable Disease Epidemic</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Severe Summer Weather</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Severe Winter Weather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Dam Failure</a:t>
                      </a:r>
                      <a:endParaRPr sz="2000" u="none" strike="noStrike" cap="none">
                        <a:latin typeface="Arial"/>
                        <a:ea typeface="Arial"/>
                        <a:cs typeface="Arial"/>
                        <a:sym typeface="Arial"/>
                      </a:endParaRPr>
                    </a:p>
                    <a:p>
                      <a:pPr marL="285750" marR="0" lvl="0" indent="-285750" algn="l" rtl="0">
                        <a:spcBef>
                          <a:spcPts val="0"/>
                        </a:spcBef>
                        <a:spcAft>
                          <a:spcPts val="0"/>
                        </a:spcAft>
                        <a:buSzPts val="2000"/>
                        <a:buFont typeface="Arial"/>
                        <a:buChar char="•"/>
                      </a:pPr>
                      <a:r>
                        <a:rPr lang="en-US" sz="2000">
                          <a:latin typeface="Arial"/>
                          <a:ea typeface="Arial"/>
                          <a:cs typeface="Arial"/>
                          <a:sym typeface="Arial"/>
                        </a:rPr>
                        <a:t>Fire (Structure/Industrial)</a:t>
                      </a:r>
                      <a:endParaRPr sz="2000">
                        <a:latin typeface="Arial"/>
                        <a:ea typeface="Arial"/>
                        <a:cs typeface="Arial"/>
                        <a:sym typeface="Arial"/>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Hazardous Materials</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Major Transportation Accident</a:t>
                      </a:r>
                      <a:endParaRPr/>
                    </a:p>
                    <a:p>
                      <a:pPr marL="285750" marR="0" lvl="0" indent="-285750" algn="l" rtl="0">
                        <a:spcBef>
                          <a:spcPts val="0"/>
                        </a:spcBef>
                        <a:spcAft>
                          <a:spcPts val="0"/>
                        </a:spcAft>
                        <a:buClr>
                          <a:schemeClr val="dk1"/>
                        </a:buClr>
                        <a:buSzPts val="2000"/>
                        <a:buFont typeface="Arial"/>
                        <a:buChar char="•"/>
                      </a:pPr>
                      <a:r>
                        <a:rPr lang="en-US" sz="2000" u="none" strike="noStrike" cap="none">
                          <a:latin typeface="Arial"/>
                          <a:ea typeface="Arial"/>
                          <a:cs typeface="Arial"/>
                          <a:sym typeface="Arial"/>
                        </a:rPr>
                        <a:t>Opioid Epidemic</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43" name="Google Shape;143;p6"/>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7"/>
          <p:cNvSpPr txBox="1"/>
          <p:nvPr/>
        </p:nvSpPr>
        <p:spPr>
          <a:xfrm>
            <a:off x="1981200" y="274638"/>
            <a:ext cx="8229600" cy="715962"/>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2800"/>
              <a:buFont typeface="Arial"/>
              <a:buNone/>
            </a:pPr>
            <a:r>
              <a:rPr lang="en-US" sz="2800" b="1">
                <a:solidFill>
                  <a:schemeClr val="dk1"/>
                </a:solidFill>
                <a:latin typeface="Arial"/>
                <a:ea typeface="Arial"/>
                <a:cs typeface="Arial"/>
                <a:sym typeface="Arial"/>
              </a:rPr>
              <a:t>PROJECT TYPES (1)</a:t>
            </a:r>
            <a:endParaRPr/>
          </a:p>
        </p:txBody>
      </p:sp>
      <p:graphicFrame>
        <p:nvGraphicFramePr>
          <p:cNvPr id="149" name="Google Shape;149;p7"/>
          <p:cNvGraphicFramePr/>
          <p:nvPr/>
        </p:nvGraphicFramePr>
        <p:xfrm>
          <a:off x="571021" y="990598"/>
          <a:ext cx="3000000" cy="3000000"/>
        </p:xfrm>
        <a:graphic>
          <a:graphicData uri="http://schemas.openxmlformats.org/drawingml/2006/table">
            <a:tbl>
              <a:tblPr firstRow="1" firstCol="1" bandRow="1">
                <a:noFill/>
                <a:tableStyleId>{35BF31F8-1FF1-4587-8BA9-A03FDB98F21C}</a:tableStyleId>
              </a:tblPr>
              <a:tblGrid>
                <a:gridCol w="4474325">
                  <a:extLst>
                    <a:ext uri="{9D8B030D-6E8A-4147-A177-3AD203B41FA5}">
                      <a16:colId xmlns:a16="http://schemas.microsoft.com/office/drawing/2014/main" val="20000"/>
                    </a:ext>
                  </a:extLst>
                </a:gridCol>
              </a:tblGrid>
              <a:tr h="5223425">
                <a:tc>
                  <a:txBody>
                    <a:bodyPr/>
                    <a:lstStyle/>
                    <a:p>
                      <a:pPr marL="0" marR="0" lvl="0" indent="0" algn="ctr" rtl="0">
                        <a:lnSpc>
                          <a:spcPct val="150000"/>
                        </a:lnSpc>
                        <a:spcBef>
                          <a:spcPts val="0"/>
                        </a:spcBef>
                        <a:spcAft>
                          <a:spcPts val="0"/>
                        </a:spcAft>
                        <a:buNone/>
                      </a:pPr>
                      <a:r>
                        <a:rPr lang="en-US" sz="1550" b="0" u="sng" strike="noStrike" cap="none">
                          <a:solidFill>
                            <a:srgbClr val="000000"/>
                          </a:solidFill>
                          <a:latin typeface="Arial"/>
                          <a:ea typeface="Arial"/>
                          <a:cs typeface="Arial"/>
                          <a:sym typeface="Arial"/>
                        </a:rPr>
                        <a:t>Revised Mitigation Goals</a:t>
                      </a:r>
                      <a:endParaRPr sz="1550" b="0" u="none" strike="noStrike" cap="none">
                        <a:solidFill>
                          <a:srgbClr val="000000"/>
                        </a:solidFill>
                        <a:latin typeface="Arial"/>
                        <a:ea typeface="Arial"/>
                        <a:cs typeface="Arial"/>
                        <a:sym typeface="Arial"/>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u="none" strike="noStrike" cap="none">
                          <a:solidFill>
                            <a:srgbClr val="000000"/>
                          </a:solidFill>
                          <a:latin typeface="Arial"/>
                          <a:ea typeface="Arial"/>
                          <a:cs typeface="Arial"/>
                          <a:sym typeface="Arial"/>
                        </a:rPr>
                        <a:t>Maintain and enhance Washington County’s jurisdictions’ capability to make Washington County less vulnerable to hazards.</a:t>
                      </a:r>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u="none" strike="noStrike" cap="none">
                          <a:solidFill>
                            <a:srgbClr val="000000"/>
                          </a:solidFill>
                          <a:latin typeface="Arial"/>
                          <a:ea typeface="Arial"/>
                          <a:cs typeface="Arial"/>
                          <a:sym typeface="Arial"/>
                        </a:rPr>
                        <a:t>Educate local officials and the public as to the benefits of and opportunities for mitigation, both on community and personal levels.</a:t>
                      </a:r>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u="none" strike="noStrike" cap="none">
                          <a:solidFill>
                            <a:srgbClr val="000000"/>
                          </a:solidFill>
                          <a:latin typeface="Arial"/>
                          <a:ea typeface="Arial"/>
                          <a:cs typeface="Arial"/>
                          <a:sym typeface="Arial"/>
                        </a:rPr>
                        <a:t>Protect existing and future properties and infrastructure from all hazards that could affect Washington County.</a:t>
                      </a:r>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u="none" strike="noStrike" cap="none">
                          <a:solidFill>
                            <a:srgbClr val="000000"/>
                          </a:solidFill>
                          <a:latin typeface="Arial"/>
                          <a:ea typeface="Arial"/>
                          <a:cs typeface="Arial"/>
                          <a:sym typeface="Arial"/>
                        </a:rPr>
                        <a:t>Promote sustainable development to improve the quality of life by fostering resilient communities.</a:t>
                      </a:r>
                      <a:endParaRPr sz="1550" b="0" u="none" strike="noStrike" cap="none">
                        <a:solidFill>
                          <a:srgbClr val="000000"/>
                        </a:solidFill>
                        <a:latin typeface="Arial"/>
                        <a:ea typeface="Arial"/>
                        <a:cs typeface="Arial"/>
                        <a:sym typeface="Arial"/>
                      </a:endParaRPr>
                    </a:p>
                  </a:txBody>
                  <a:tcPr marL="68575" marR="6857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AE5F1"/>
                    </a:solidFill>
                  </a:tcPr>
                </a:tc>
                <a:extLst>
                  <a:ext uri="{0D108BD9-81ED-4DB2-BD59-A6C34878D82A}">
                    <a16:rowId xmlns:a16="http://schemas.microsoft.com/office/drawing/2014/main" val="10000"/>
                  </a:ext>
                </a:extLst>
              </a:tr>
            </a:tbl>
          </a:graphicData>
        </a:graphic>
      </p:graphicFrame>
      <p:graphicFrame>
        <p:nvGraphicFramePr>
          <p:cNvPr id="150" name="Google Shape;150;p7"/>
          <p:cNvGraphicFramePr/>
          <p:nvPr/>
        </p:nvGraphicFramePr>
        <p:xfrm>
          <a:off x="5217459" y="990597"/>
          <a:ext cx="3000000" cy="3000000"/>
        </p:xfrm>
        <a:graphic>
          <a:graphicData uri="http://schemas.openxmlformats.org/drawingml/2006/table">
            <a:tbl>
              <a:tblPr firstRow="1" bandRow="1">
                <a:noFill/>
                <a:tableStyleId>{35BF31F8-1FF1-4587-8BA9-A03FDB98F21C}</a:tableStyleId>
              </a:tblPr>
              <a:tblGrid>
                <a:gridCol w="1269400">
                  <a:extLst>
                    <a:ext uri="{9D8B030D-6E8A-4147-A177-3AD203B41FA5}">
                      <a16:colId xmlns:a16="http://schemas.microsoft.com/office/drawing/2014/main" val="20000"/>
                    </a:ext>
                  </a:extLst>
                </a:gridCol>
                <a:gridCol w="2567050">
                  <a:extLst>
                    <a:ext uri="{9D8B030D-6E8A-4147-A177-3AD203B41FA5}">
                      <a16:colId xmlns:a16="http://schemas.microsoft.com/office/drawing/2014/main" val="20001"/>
                    </a:ext>
                  </a:extLst>
                </a:gridCol>
                <a:gridCol w="2567050">
                  <a:extLst>
                    <a:ext uri="{9D8B030D-6E8A-4147-A177-3AD203B41FA5}">
                      <a16:colId xmlns:a16="http://schemas.microsoft.com/office/drawing/2014/main" val="20002"/>
                    </a:ext>
                  </a:extLst>
                </a:gridCol>
              </a:tblGrid>
              <a:tr h="636650">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Mitigation Type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Description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c>
                  <a:txBody>
                    <a:bodyPr/>
                    <a:lstStyle/>
                    <a:p>
                      <a:pPr marL="0" marR="0" lvl="0" indent="0" algn="ctr" rtl="0">
                        <a:spcBef>
                          <a:spcPts val="0"/>
                        </a:spcBef>
                        <a:spcAft>
                          <a:spcPts val="0"/>
                        </a:spcAft>
                        <a:buNone/>
                      </a:pPr>
                      <a:r>
                        <a:rPr lang="en-US" sz="1800" u="none" strike="noStrike" cap="none">
                          <a:latin typeface="Arial"/>
                          <a:ea typeface="Arial"/>
                          <a:cs typeface="Arial"/>
                          <a:sym typeface="Arial"/>
                        </a:rPr>
                        <a:t>Examples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extLst>
                  <a:ext uri="{0D108BD9-81ED-4DB2-BD59-A6C34878D82A}">
                    <a16:rowId xmlns:a16="http://schemas.microsoft.com/office/drawing/2014/main" val="10000"/>
                  </a:ext>
                </a:extLst>
              </a:tr>
              <a:tr h="1658900">
                <a:tc>
                  <a:txBody>
                    <a:bodyPr/>
                    <a:lstStyle/>
                    <a:p>
                      <a:pPr marL="0" marR="0" lvl="0" indent="0" algn="l" rtl="0">
                        <a:spcBef>
                          <a:spcPts val="0"/>
                        </a:spcBef>
                        <a:spcAft>
                          <a:spcPts val="0"/>
                        </a:spcAft>
                        <a:buNone/>
                      </a:pPr>
                      <a:r>
                        <a:rPr lang="en-US" sz="1350" u="none" strike="noStrike" cap="none">
                          <a:latin typeface="Arial"/>
                          <a:ea typeface="Arial"/>
                          <a:cs typeface="Arial"/>
                          <a:sym typeface="Arial"/>
                        </a:rPr>
                        <a:t>Local Plans &amp; Regulations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DADA"/>
                    </a:solidFill>
                  </a:tcPr>
                </a:tc>
                <a:tc>
                  <a:txBody>
                    <a:bodyPr/>
                    <a:lstStyle/>
                    <a:p>
                      <a:pPr marL="0" marR="0" lvl="0" indent="0" algn="l" rtl="0">
                        <a:spcBef>
                          <a:spcPts val="0"/>
                        </a:spcBef>
                        <a:spcAft>
                          <a:spcPts val="0"/>
                        </a:spcAft>
                        <a:buNone/>
                      </a:pPr>
                      <a:r>
                        <a:rPr lang="en-US" sz="1350">
                          <a:latin typeface="Arial"/>
                          <a:ea typeface="Arial"/>
                          <a:cs typeface="Arial"/>
                          <a:sym typeface="Arial"/>
                        </a:rPr>
                        <a:t>These actions include government authorities, policies, or codes that influence the way land and buildings are developed and built.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Comprehensive plans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Land use ordinances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Subdivision regulations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Development review</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Building codes and enforcement</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Open space preservation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2927875">
                <a:tc>
                  <a:txBody>
                    <a:bodyPr/>
                    <a:lstStyle/>
                    <a:p>
                      <a:pPr marL="0" marR="0" lvl="0" indent="0" algn="l" rtl="0">
                        <a:spcBef>
                          <a:spcPts val="0"/>
                        </a:spcBef>
                        <a:spcAft>
                          <a:spcPts val="0"/>
                        </a:spcAft>
                        <a:buNone/>
                      </a:pPr>
                      <a:r>
                        <a:rPr lang="en-US" sz="1350">
                          <a:latin typeface="Arial"/>
                          <a:ea typeface="Arial"/>
                          <a:cs typeface="Arial"/>
                          <a:sym typeface="Arial"/>
                        </a:rPr>
                        <a:t>Structure &amp; Infrastructure Projects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DADA"/>
                    </a:solidFill>
                  </a:tcPr>
                </a:tc>
                <a:tc>
                  <a:txBody>
                    <a:bodyPr/>
                    <a:lstStyle/>
                    <a:p>
                      <a:pPr marL="0" marR="0" lvl="0" indent="0" algn="l" rtl="0">
                        <a:spcBef>
                          <a:spcPts val="0"/>
                        </a:spcBef>
                        <a:spcAft>
                          <a:spcPts val="0"/>
                        </a:spcAft>
                        <a:buNone/>
                      </a:pPr>
                      <a:r>
                        <a:rPr lang="en-US" sz="1350">
                          <a:latin typeface="Arial"/>
                          <a:ea typeface="Arial"/>
                          <a:cs typeface="Arial"/>
                          <a:sym typeface="Arial"/>
                        </a:rPr>
                        <a:t>These actions involve modifying existing structures and infrastructure to protect them from a hazard or remove them from a hazard area. This could apply to public or private structures as well as critical facilities and infrastructure.</a:t>
                      </a:r>
                      <a:endParaRPr/>
                    </a:p>
                    <a:p>
                      <a:pPr marL="0" marR="0" lvl="0" indent="0" algn="l" rtl="0">
                        <a:spcBef>
                          <a:spcPts val="0"/>
                        </a:spcBef>
                        <a:spcAft>
                          <a:spcPts val="0"/>
                        </a:spcAft>
                        <a:buNone/>
                      </a:pPr>
                      <a:endParaRPr sz="1350">
                        <a:latin typeface="Arial"/>
                        <a:ea typeface="Arial"/>
                        <a:cs typeface="Arial"/>
                        <a:sym typeface="Arial"/>
                      </a:endParaRPr>
                    </a:p>
                    <a:p>
                      <a:pPr marL="0" marR="0" lvl="0" indent="0" algn="l" rtl="0">
                        <a:spcBef>
                          <a:spcPts val="0"/>
                        </a:spcBef>
                        <a:spcAft>
                          <a:spcPts val="0"/>
                        </a:spcAft>
                        <a:buNone/>
                      </a:pPr>
                      <a:r>
                        <a:rPr lang="en-US" sz="1350">
                          <a:latin typeface="Arial"/>
                          <a:ea typeface="Arial"/>
                          <a:cs typeface="Arial"/>
                          <a:sym typeface="Arial"/>
                        </a:rPr>
                        <a:t>This type of action also involves projects to construct structures to reduce the impacts of hazards.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Acquisitions and elevations of structures in flood prone areas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Utility undergrounding</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Structural retrofits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Floodwalls and retaining walls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Detention and retention structures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Culverts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Safe rooms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151" name="Google Shape;151;p7"/>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8"/>
          <p:cNvSpPr txBox="1"/>
          <p:nvPr/>
        </p:nvSpPr>
        <p:spPr>
          <a:xfrm>
            <a:off x="1981200" y="274638"/>
            <a:ext cx="8229600" cy="715962"/>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2800"/>
              <a:buFont typeface="Arial"/>
              <a:buNone/>
            </a:pPr>
            <a:r>
              <a:rPr lang="en-US" sz="2800" b="1">
                <a:solidFill>
                  <a:schemeClr val="dk1"/>
                </a:solidFill>
                <a:latin typeface="Arial"/>
                <a:ea typeface="Arial"/>
                <a:cs typeface="Arial"/>
                <a:sym typeface="Arial"/>
              </a:rPr>
              <a:t>PROJECT TYPES (2)</a:t>
            </a:r>
            <a:endParaRPr/>
          </a:p>
        </p:txBody>
      </p:sp>
      <p:graphicFrame>
        <p:nvGraphicFramePr>
          <p:cNvPr id="157" name="Google Shape;157;p8"/>
          <p:cNvGraphicFramePr/>
          <p:nvPr/>
        </p:nvGraphicFramePr>
        <p:xfrm>
          <a:off x="571021" y="990598"/>
          <a:ext cx="3000000" cy="3000000"/>
        </p:xfrm>
        <a:graphic>
          <a:graphicData uri="http://schemas.openxmlformats.org/drawingml/2006/table">
            <a:tbl>
              <a:tblPr firstRow="1" firstCol="1" bandRow="1">
                <a:noFill/>
                <a:tableStyleId>{35BF31F8-1FF1-4587-8BA9-A03FDB98F21C}</a:tableStyleId>
              </a:tblPr>
              <a:tblGrid>
                <a:gridCol w="4474325">
                  <a:extLst>
                    <a:ext uri="{9D8B030D-6E8A-4147-A177-3AD203B41FA5}">
                      <a16:colId xmlns:a16="http://schemas.microsoft.com/office/drawing/2014/main" val="20000"/>
                    </a:ext>
                  </a:extLst>
                </a:gridCol>
              </a:tblGrid>
              <a:tr h="5223425">
                <a:tc>
                  <a:txBody>
                    <a:bodyPr/>
                    <a:lstStyle/>
                    <a:p>
                      <a:pPr marL="0" marR="0" lvl="0" indent="0" algn="ctr" rtl="0">
                        <a:lnSpc>
                          <a:spcPct val="150000"/>
                        </a:lnSpc>
                        <a:spcBef>
                          <a:spcPts val="0"/>
                        </a:spcBef>
                        <a:spcAft>
                          <a:spcPts val="0"/>
                        </a:spcAft>
                        <a:buNone/>
                      </a:pPr>
                      <a:r>
                        <a:rPr lang="en-US" sz="1550" b="0" u="sng">
                          <a:solidFill>
                            <a:srgbClr val="000000"/>
                          </a:solidFill>
                          <a:latin typeface="Arial"/>
                          <a:ea typeface="Arial"/>
                          <a:cs typeface="Arial"/>
                          <a:sym typeface="Arial"/>
                        </a:rPr>
                        <a:t>Revised Mitigation Goals</a:t>
                      </a:r>
                      <a:endParaRPr sz="1550" b="0">
                        <a:solidFill>
                          <a:srgbClr val="000000"/>
                        </a:solidFill>
                        <a:latin typeface="Arial"/>
                        <a:ea typeface="Arial"/>
                        <a:cs typeface="Arial"/>
                        <a:sym typeface="Arial"/>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a:solidFill>
                            <a:srgbClr val="000000"/>
                          </a:solidFill>
                          <a:latin typeface="Arial"/>
                          <a:ea typeface="Arial"/>
                          <a:cs typeface="Arial"/>
                          <a:sym typeface="Arial"/>
                        </a:rPr>
                        <a:t>Maintain and enhance Washington County’s jurisdictions’ capability to make Washington County less vulnerable to hazards.</a:t>
                      </a:r>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a:solidFill>
                            <a:srgbClr val="000000"/>
                          </a:solidFill>
                          <a:latin typeface="Arial"/>
                          <a:ea typeface="Arial"/>
                          <a:cs typeface="Arial"/>
                          <a:sym typeface="Arial"/>
                        </a:rPr>
                        <a:t>Educate local officials and the public as to the benefits of and opportunities for mitigation, both on community and personal levels.</a:t>
                      </a:r>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a:solidFill>
                            <a:srgbClr val="000000"/>
                          </a:solidFill>
                          <a:latin typeface="Arial"/>
                          <a:ea typeface="Arial"/>
                          <a:cs typeface="Arial"/>
                          <a:sym typeface="Arial"/>
                        </a:rPr>
                        <a:t>Protect existing and future properties and infrastructure from all hazards that could affect Washington County.</a:t>
                      </a:r>
                      <a:endParaRPr/>
                    </a:p>
                    <a:p>
                      <a:pPr marL="342900" marR="0" lvl="0" indent="-342900" algn="l" rtl="0">
                        <a:lnSpc>
                          <a:spcPct val="150000"/>
                        </a:lnSpc>
                        <a:spcBef>
                          <a:spcPts val="0"/>
                        </a:spcBef>
                        <a:spcAft>
                          <a:spcPts val="0"/>
                        </a:spcAft>
                        <a:buClr>
                          <a:srgbClr val="000000"/>
                        </a:buClr>
                        <a:buSzPts val="1550"/>
                        <a:buFont typeface="Calibri"/>
                        <a:buAutoNum type="arabicPeriod"/>
                      </a:pPr>
                      <a:r>
                        <a:rPr lang="en-US" sz="1550" b="0">
                          <a:solidFill>
                            <a:srgbClr val="000000"/>
                          </a:solidFill>
                          <a:latin typeface="Arial"/>
                          <a:ea typeface="Arial"/>
                          <a:cs typeface="Arial"/>
                          <a:sym typeface="Arial"/>
                        </a:rPr>
                        <a:t>Promote sustainable development to improve the quality of life by fostering resilient communities.</a:t>
                      </a:r>
                      <a:endParaRPr sz="1550" b="0">
                        <a:solidFill>
                          <a:srgbClr val="000000"/>
                        </a:solidFill>
                        <a:latin typeface="Arial"/>
                        <a:ea typeface="Arial"/>
                        <a:cs typeface="Arial"/>
                        <a:sym typeface="Arial"/>
                      </a:endParaRPr>
                    </a:p>
                  </a:txBody>
                  <a:tcPr marL="68575" marR="6857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AE5F1"/>
                    </a:solidFill>
                  </a:tcPr>
                </a:tc>
                <a:extLst>
                  <a:ext uri="{0D108BD9-81ED-4DB2-BD59-A6C34878D82A}">
                    <a16:rowId xmlns:a16="http://schemas.microsoft.com/office/drawing/2014/main" val="10000"/>
                  </a:ext>
                </a:extLst>
              </a:tr>
            </a:tbl>
          </a:graphicData>
        </a:graphic>
      </p:graphicFrame>
      <p:graphicFrame>
        <p:nvGraphicFramePr>
          <p:cNvPr id="158" name="Google Shape;158;p8"/>
          <p:cNvGraphicFramePr/>
          <p:nvPr/>
        </p:nvGraphicFramePr>
        <p:xfrm>
          <a:off x="5217459" y="990598"/>
          <a:ext cx="3000000" cy="3000000"/>
        </p:xfrm>
        <a:graphic>
          <a:graphicData uri="http://schemas.openxmlformats.org/drawingml/2006/table">
            <a:tbl>
              <a:tblPr firstRow="1" bandRow="1">
                <a:noFill/>
                <a:tableStyleId>{35BF31F8-1FF1-4587-8BA9-A03FDB98F21C}</a:tableStyleId>
              </a:tblPr>
              <a:tblGrid>
                <a:gridCol w="1269400">
                  <a:extLst>
                    <a:ext uri="{9D8B030D-6E8A-4147-A177-3AD203B41FA5}">
                      <a16:colId xmlns:a16="http://schemas.microsoft.com/office/drawing/2014/main" val="20000"/>
                    </a:ext>
                  </a:extLst>
                </a:gridCol>
                <a:gridCol w="2567050">
                  <a:extLst>
                    <a:ext uri="{9D8B030D-6E8A-4147-A177-3AD203B41FA5}">
                      <a16:colId xmlns:a16="http://schemas.microsoft.com/office/drawing/2014/main" val="20001"/>
                    </a:ext>
                  </a:extLst>
                </a:gridCol>
                <a:gridCol w="2567050">
                  <a:extLst>
                    <a:ext uri="{9D8B030D-6E8A-4147-A177-3AD203B41FA5}">
                      <a16:colId xmlns:a16="http://schemas.microsoft.com/office/drawing/2014/main" val="20002"/>
                    </a:ext>
                  </a:extLst>
                </a:gridCol>
              </a:tblGrid>
              <a:tr h="639325">
                <a:tc>
                  <a:txBody>
                    <a:bodyPr/>
                    <a:lstStyle/>
                    <a:p>
                      <a:pPr marL="0" marR="0" lvl="0" indent="0" algn="ctr" rtl="0">
                        <a:spcBef>
                          <a:spcPts val="0"/>
                        </a:spcBef>
                        <a:spcAft>
                          <a:spcPts val="0"/>
                        </a:spcAft>
                        <a:buNone/>
                      </a:pPr>
                      <a:r>
                        <a:rPr lang="en-US" sz="1800">
                          <a:latin typeface="Arial"/>
                          <a:ea typeface="Arial"/>
                          <a:cs typeface="Arial"/>
                          <a:sym typeface="Arial"/>
                        </a:rPr>
                        <a:t>Mitigation Type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c>
                  <a:txBody>
                    <a:bodyPr/>
                    <a:lstStyle/>
                    <a:p>
                      <a:pPr marL="0" marR="0" lvl="0" indent="0" algn="ctr" rtl="0">
                        <a:spcBef>
                          <a:spcPts val="0"/>
                        </a:spcBef>
                        <a:spcAft>
                          <a:spcPts val="0"/>
                        </a:spcAft>
                        <a:buNone/>
                      </a:pPr>
                      <a:r>
                        <a:rPr lang="en-US" sz="1800">
                          <a:latin typeface="Arial"/>
                          <a:ea typeface="Arial"/>
                          <a:cs typeface="Arial"/>
                          <a:sym typeface="Arial"/>
                        </a:rPr>
                        <a:t>Description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tc>
                  <a:txBody>
                    <a:bodyPr/>
                    <a:lstStyle/>
                    <a:p>
                      <a:pPr marL="0" marR="0" lvl="0" indent="0" algn="ctr" rtl="0">
                        <a:spcBef>
                          <a:spcPts val="0"/>
                        </a:spcBef>
                        <a:spcAft>
                          <a:spcPts val="0"/>
                        </a:spcAft>
                        <a:buNone/>
                      </a:pPr>
                      <a:r>
                        <a:rPr lang="en-US" sz="1800">
                          <a:latin typeface="Arial"/>
                          <a:ea typeface="Arial"/>
                          <a:cs typeface="Arial"/>
                          <a:sym typeface="Arial"/>
                        </a:rPr>
                        <a:t>Examples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00000"/>
                    </a:solidFill>
                  </a:tcPr>
                </a:tc>
                <a:extLst>
                  <a:ext uri="{0D108BD9-81ED-4DB2-BD59-A6C34878D82A}">
                    <a16:rowId xmlns:a16="http://schemas.microsoft.com/office/drawing/2014/main" val="10000"/>
                  </a:ext>
                </a:extLst>
              </a:tr>
              <a:tr h="1644875">
                <a:tc>
                  <a:txBody>
                    <a:bodyPr/>
                    <a:lstStyle/>
                    <a:p>
                      <a:pPr marL="0" marR="0" lvl="0" indent="0" algn="l" rtl="0">
                        <a:spcBef>
                          <a:spcPts val="0"/>
                        </a:spcBef>
                        <a:spcAft>
                          <a:spcPts val="0"/>
                        </a:spcAft>
                        <a:buNone/>
                      </a:pPr>
                      <a:r>
                        <a:rPr lang="en-US" sz="1350">
                          <a:latin typeface="Arial"/>
                          <a:ea typeface="Arial"/>
                          <a:cs typeface="Arial"/>
                          <a:sym typeface="Arial"/>
                        </a:rPr>
                        <a:t>Natural Systems Protection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DADA"/>
                    </a:solidFill>
                  </a:tcPr>
                </a:tc>
                <a:tc>
                  <a:txBody>
                    <a:bodyPr/>
                    <a:lstStyle/>
                    <a:p>
                      <a:pPr marL="0" marR="0" lvl="0" indent="0" algn="l" rtl="0">
                        <a:spcBef>
                          <a:spcPts val="0"/>
                        </a:spcBef>
                        <a:spcAft>
                          <a:spcPts val="0"/>
                        </a:spcAft>
                        <a:buNone/>
                      </a:pPr>
                      <a:r>
                        <a:rPr lang="en-US" sz="1350">
                          <a:latin typeface="Arial"/>
                          <a:ea typeface="Arial"/>
                          <a:cs typeface="Arial"/>
                          <a:sym typeface="Arial"/>
                        </a:rPr>
                        <a:t>These are actions that minimize damage and losses and also preserve or restore the functions of natural systems.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Sediment and erosion control</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Stream corridor restoration</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Forest management</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Conservation easements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Wetland restoration and preservation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2939250">
                <a:tc>
                  <a:txBody>
                    <a:bodyPr/>
                    <a:lstStyle/>
                    <a:p>
                      <a:pPr marL="0" marR="0" lvl="0" indent="0" algn="l" rtl="0">
                        <a:spcBef>
                          <a:spcPts val="0"/>
                        </a:spcBef>
                        <a:spcAft>
                          <a:spcPts val="0"/>
                        </a:spcAft>
                        <a:buNone/>
                      </a:pPr>
                      <a:r>
                        <a:rPr lang="en-US" sz="1350">
                          <a:latin typeface="Arial"/>
                          <a:ea typeface="Arial"/>
                          <a:cs typeface="Arial"/>
                          <a:sym typeface="Arial"/>
                        </a:rPr>
                        <a:t>Education and Awareness Programs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DADA"/>
                    </a:solidFill>
                  </a:tcPr>
                </a:tc>
                <a:tc>
                  <a:txBody>
                    <a:bodyPr/>
                    <a:lstStyle/>
                    <a:p>
                      <a:pPr marL="0" marR="0" lvl="0" indent="0" algn="l" rtl="0">
                        <a:spcBef>
                          <a:spcPts val="0"/>
                        </a:spcBef>
                        <a:spcAft>
                          <a:spcPts val="0"/>
                        </a:spcAft>
                        <a:buNone/>
                      </a:pPr>
                      <a:r>
                        <a:rPr lang="en-US" sz="1300">
                          <a:latin typeface="Arial"/>
                          <a:ea typeface="Arial"/>
                          <a:cs typeface="Arial"/>
                          <a:sym typeface="Arial"/>
                        </a:rPr>
                        <a:t>These are actions to inform and education citizens, elected officials, and property owners about hazards and potential ways to mitigate them. These actions may also include participation in national programs, such as StormReady or Firewise Communities. Although this type of mitigation reduces risk less directly than structural projects or regulation, it is an important foundation.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Radio or television spots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Websites with maps and information</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Real estate disclosure</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Presentations to school groups or neighborhood organizations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Mailings to residents in hazard-prone areas</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StormReady</a:t>
                      </a:r>
                      <a:endParaRPr/>
                    </a:p>
                    <a:p>
                      <a:pPr marL="285750" marR="0" lvl="0" indent="-285750" algn="l" rtl="0">
                        <a:spcBef>
                          <a:spcPts val="0"/>
                        </a:spcBef>
                        <a:spcAft>
                          <a:spcPts val="0"/>
                        </a:spcAft>
                        <a:buClr>
                          <a:schemeClr val="dk1"/>
                        </a:buClr>
                        <a:buSzPts val="1350"/>
                        <a:buFont typeface="Arial"/>
                        <a:buChar char="•"/>
                      </a:pPr>
                      <a:r>
                        <a:rPr lang="en-US" sz="1350">
                          <a:latin typeface="Arial"/>
                          <a:ea typeface="Arial"/>
                          <a:cs typeface="Arial"/>
                          <a:sym typeface="Arial"/>
                        </a:rPr>
                        <a:t>Firewise Communities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159" name="Google Shape;159;p8"/>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2800"/>
              <a:buFont typeface="Arial"/>
              <a:buNone/>
            </a:pPr>
            <a:r>
              <a:rPr lang="en-US" sz="2800" b="1">
                <a:latin typeface="Arial"/>
                <a:ea typeface="Arial"/>
                <a:cs typeface="Arial"/>
                <a:sym typeface="Arial"/>
              </a:rPr>
              <a:t>QUESTIONS &amp; ANSWERS (Q&amp;A)</a:t>
            </a:r>
            <a:endParaRPr/>
          </a:p>
        </p:txBody>
      </p:sp>
      <p:pic>
        <p:nvPicPr>
          <p:cNvPr id="166" name="Google Shape;166;p9"/>
          <p:cNvPicPr preferRelativeResize="0"/>
          <p:nvPr/>
        </p:nvPicPr>
        <p:blipFill rotWithShape="1">
          <a:blip r:embed="rId3">
            <a:alphaModFix/>
          </a:blip>
          <a:srcRect/>
          <a:stretch/>
        </p:blipFill>
        <p:spPr>
          <a:xfrm>
            <a:off x="3657600" y="1417638"/>
            <a:ext cx="4876800" cy="4563614"/>
          </a:xfrm>
          <a:prstGeom prst="rect">
            <a:avLst/>
          </a:prstGeom>
          <a:noFill/>
          <a:ln>
            <a:noFill/>
          </a:ln>
        </p:spPr>
      </p:pic>
      <p:sp>
        <p:nvSpPr>
          <p:cNvPr id="167" name="Google Shape;167;p9"/>
          <p:cNvSpPr txBox="1"/>
          <p:nvPr/>
        </p:nvSpPr>
        <p:spPr>
          <a:xfrm>
            <a:off x="2945137" y="6214030"/>
            <a:ext cx="630172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Arial"/>
                <a:ea typeface="Arial"/>
                <a:cs typeface="Arial"/>
                <a:sym typeface="Arial"/>
              </a:rPr>
              <a:t>Public Survey Link: </a:t>
            </a:r>
            <a:r>
              <a:rPr lang="en-US" sz="1800" u="sng">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https://forms.gle/aqEGk2mZpVjZHxJE7</a:t>
            </a:r>
            <a:r>
              <a:rPr lang="en-US" sz="1800">
                <a:solidFill>
                  <a:schemeClr val="dk1"/>
                </a:solidFill>
                <a:latin typeface="Arial"/>
                <a:ea typeface="Arial"/>
                <a:cs typeface="Arial"/>
                <a:sym typeface="Arial"/>
              </a:rPr>
              <a:t> </a:t>
            </a:r>
            <a:endParaRPr/>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718</Words>
  <Application>Microsoft Office PowerPoint</Application>
  <PresentationFormat>Widescreen</PresentationFormat>
  <Paragraphs>108</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1_Office Theme</vt:lpstr>
      <vt:lpstr>WASHINGTON COUNTY HAZARD MITIGATION PLAN UPDATE</vt:lpstr>
      <vt:lpstr>AGENDA</vt:lpstr>
      <vt:lpstr>WELCOME AND INTRODUCTIONS </vt:lpstr>
      <vt:lpstr>PowerPoint Presentation</vt:lpstr>
      <vt:lpstr>PowerPoint Presentation</vt:lpstr>
      <vt:lpstr>PowerPoint Presentation</vt:lpstr>
      <vt:lpstr>PowerPoint Presentation</vt:lpstr>
      <vt:lpstr>PowerPoint Presentation</vt:lpstr>
      <vt:lpstr>QUESTIONS &amp; ANSWERS (Q&amp;A)</vt:lpstr>
      <vt:lpstr>ADJOURNMENT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COUNTY HAZARD MITIGATION PLAN UPDATE</dc:title>
  <dc:creator>Jeffery Harvey</dc:creator>
  <cp:lastModifiedBy>Swope, Cody A.</cp:lastModifiedBy>
  <cp:revision>1</cp:revision>
  <dcterms:created xsi:type="dcterms:W3CDTF">2015-07-14T12:28:23Z</dcterms:created>
  <dcterms:modified xsi:type="dcterms:W3CDTF">2023-01-20T12:53:24Z</dcterms:modified>
</cp:coreProperties>
</file>